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5.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66" r:id="rId5"/>
    <p:sldId id="258" r:id="rId6"/>
    <p:sldId id="257" r:id="rId7"/>
    <p:sldId id="273" r:id="rId8"/>
    <p:sldId id="256" r:id="rId9"/>
    <p:sldId id="259" r:id="rId10"/>
    <p:sldId id="275" r:id="rId11"/>
    <p:sldId id="272" r:id="rId12"/>
    <p:sldId id="274" r:id="rId13"/>
    <p:sldId id="269"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274" autoAdjust="0"/>
  </p:normalViewPr>
  <p:slideViewPr>
    <p:cSldViewPr snapToGrid="0" showGuides="1">
      <p:cViewPr varScale="1">
        <p:scale>
          <a:sx n="67" d="100"/>
          <a:sy n="67" d="100"/>
        </p:scale>
        <p:origin x="636" y="56"/>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12.04.2021</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12.04.2021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introduction-to-computer-graphics/" TargetMode="External"/><Relationship Id="rId2" Type="http://schemas.openxmlformats.org/officeDocument/2006/relationships/hyperlink" Target="https://www.pygame.org/" TargetMode="External"/><Relationship Id="rId1" Type="http://schemas.openxmlformats.org/officeDocument/2006/relationships/slideLayout" Target="../slideLayouts/slideLayout18.xml"/><Relationship Id="rId6" Type="http://schemas.openxmlformats.org/officeDocument/2006/relationships/hyperlink" Target="https://www.researchgate.net/publication/343319593_THE_DESIGN_AND_IMPLEMENTATION_OF_THE_2D_ARCADE_GAME_DUAL_SPACE_INVADERS" TargetMode="External"/><Relationship Id="rId5" Type="http://schemas.openxmlformats.org/officeDocument/2006/relationships/hyperlink" Target="https://www.javatpoint.com/pygame" TargetMode="External"/><Relationship Id="rId4" Type="http://schemas.openxmlformats.org/officeDocument/2006/relationships/hyperlink" Target="https://pythonprogramming.net/pygame-python-3-part-1-int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1" y="1210230"/>
            <a:ext cx="4124324" cy="2180670"/>
          </a:xfrm>
        </p:spPr>
        <p:txBody>
          <a:bodyPr/>
          <a:lstStyle/>
          <a:p>
            <a:pPr algn="ctr"/>
            <a:r>
              <a:rPr lang="en-US" sz="4000" dirty="0"/>
              <a:t>Guardian of the Galaxy</a:t>
            </a:r>
            <a:endParaRPr lang="ru-RU" sz="4000" dirty="0"/>
          </a:p>
        </p:txBody>
      </p:sp>
      <p:pic>
        <p:nvPicPr>
          <p:cNvPr id="8" name="Picture Placeholder 7">
            <a:extLst>
              <a:ext uri="{FF2B5EF4-FFF2-40B4-BE49-F238E27FC236}">
                <a16:creationId xmlns:a16="http://schemas.microsoft.com/office/drawing/2014/main" id="{81069AD7-4346-484B-8E92-EC2DA80128AE}"/>
              </a:ext>
            </a:extLst>
          </p:cNvPr>
          <p:cNvPicPr>
            <a:picLocks noGrp="1" noChangeAspect="1"/>
          </p:cNvPicPr>
          <p:nvPr>
            <p:ph type="pic" sz="quarter" idx="21"/>
          </p:nvPr>
        </p:nvPicPr>
        <p:blipFill>
          <a:blip r:embed="rId2"/>
          <a:srcRect t="10272" b="10272"/>
          <a:stretch>
            <a:fillRect/>
          </a:stretch>
        </p:blipFill>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pic>
        <p:nvPicPr>
          <p:cNvPr id="20" name="Picture Placeholder 19">
            <a:extLst>
              <a:ext uri="{FF2B5EF4-FFF2-40B4-BE49-F238E27FC236}">
                <a16:creationId xmlns:a16="http://schemas.microsoft.com/office/drawing/2014/main" id="{63B93E25-4867-4868-8DDB-592AC30D30BB}"/>
              </a:ext>
            </a:extLst>
          </p:cNvPr>
          <p:cNvPicPr>
            <a:picLocks noGrp="1" noChangeAspect="1"/>
          </p:cNvPicPr>
          <p:nvPr>
            <p:ph type="pic" sz="quarter" idx="21"/>
          </p:nvPr>
        </p:nvPicPr>
        <p:blipFill>
          <a:blip r:embed="rId2"/>
          <a:srcRect l="5962" r="5962"/>
          <a:stretch>
            <a:fillRect/>
          </a:stretch>
        </p:blipFill>
        <p:spPr>
          <a:xfrm>
            <a:off x="5248275" y="0"/>
            <a:ext cx="6943725" cy="5934075"/>
          </a:xfrm>
        </p:spPr>
      </p:pic>
    </p:spTree>
    <p:extLst>
      <p:ext uri="{BB962C8B-B14F-4D97-AF65-F5344CB8AC3E}">
        <p14:creationId xmlns:p14="http://schemas.microsoft.com/office/powerpoint/2010/main" val="1316663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a:t>INTRODUCTION</a:t>
            </a:r>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p:txBody>
          <a:bodyPr/>
          <a:lstStyle/>
          <a:p>
            <a:r>
              <a:rPr lang="en-US" dirty="0"/>
              <a:t>Computer Graphics in Gaming Industry</a:t>
            </a:r>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p:txBody>
          <a:bodyPr/>
          <a:lstStyle/>
          <a:p>
            <a:r>
              <a:rPr lang="en-US" dirty="0"/>
              <a:t>“Computer Graphics deals with creation, manipulation and storage of different  type of  images and objects.”</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30067" y="3889184"/>
            <a:ext cx="4548187" cy="1927635"/>
          </a:xfrm>
        </p:spPr>
        <p:txBody>
          <a:bodyPr>
            <a:normAutofit lnSpcReduction="10000"/>
          </a:bodyPr>
          <a:lstStyle/>
          <a:p>
            <a:r>
              <a:rPr lang="en-US" dirty="0"/>
              <a:t>Computer Graphics is used where a set of image needs to be manipulated or the creation of the image in the form of pixels and is drawn on the computer.</a:t>
            </a:r>
          </a:p>
          <a:p>
            <a:r>
              <a:rPr lang="en-US" dirty="0"/>
              <a:t>Computer Graphics has several Applications like, Computer Art, Presentation Graphics, Visualization etc. It is a vast subject and area in the field of computer science.</a:t>
            </a:r>
          </a:p>
          <a:p>
            <a:r>
              <a:rPr lang="en-US" dirty="0"/>
              <a:t>Computer graphics plays an important role in gaming world.</a:t>
            </a:r>
          </a:p>
          <a:p>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9" name="Picture Placeholder 8">
            <a:extLst>
              <a:ext uri="{FF2B5EF4-FFF2-40B4-BE49-F238E27FC236}">
                <a16:creationId xmlns:a16="http://schemas.microsoft.com/office/drawing/2014/main" id="{747DEA77-58F0-4C4A-BDD1-F2B13D55A818}"/>
              </a:ext>
            </a:extLst>
          </p:cNvPr>
          <p:cNvPicPr>
            <a:picLocks noGrp="1" noChangeAspect="1"/>
          </p:cNvPicPr>
          <p:nvPr>
            <p:ph type="pic" sz="quarter" idx="18"/>
          </p:nvPr>
        </p:nvPicPr>
        <p:blipFill>
          <a:blip r:embed="rId2"/>
          <a:srcRect t="23200" b="23200"/>
          <a:stretch>
            <a:fillRect/>
          </a:stretch>
        </p:blipFill>
        <p:spPr/>
      </p:pic>
    </p:spTree>
    <p:extLst>
      <p:ext uri="{BB962C8B-B14F-4D97-AF65-F5344CB8AC3E}">
        <p14:creationId xmlns:p14="http://schemas.microsoft.com/office/powerpoint/2010/main" val="202353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t>ABOUT THE GAME</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normAutofit/>
          </a:bodyPr>
          <a:lstStyle/>
          <a:p>
            <a:r>
              <a:rPr lang="en-US" sz="2000" dirty="0"/>
              <a:t>Guardian of the Galaxy</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89922" y="2370316"/>
            <a:ext cx="4548187" cy="3066508"/>
          </a:xfrm>
        </p:spPr>
        <p:txBody>
          <a:bodyPr>
            <a:noAutofit/>
          </a:bodyPr>
          <a:lstStyle/>
          <a:p>
            <a:r>
              <a:rPr lang="en-US" sz="1500" dirty="0"/>
              <a:t>The Guardian of the Galaxy is a 2D single player game.</a:t>
            </a:r>
          </a:p>
          <a:p>
            <a:r>
              <a:rPr lang="en-US" sz="1500" dirty="0"/>
              <a:t>The Guardian of the Galaxy is based upon 1978’s famous arcade game Space Invaders developed by Taito Corporation.</a:t>
            </a:r>
          </a:p>
          <a:p>
            <a:r>
              <a:rPr lang="en-US" sz="1500" dirty="0"/>
              <a:t>The game is developed using python. </a:t>
            </a:r>
          </a:p>
          <a:p>
            <a:r>
              <a:rPr lang="en-US" sz="1500" dirty="0"/>
              <a:t>The game is simple to understand but challenging to play, you will be controlling a spaceship, you are going to face a lot enemy ships, their main motive is to destroy your ship. You have to be careful and extra dodgy, your laser weapon is powerful, it can take out the enemy ship in a single fire. You have powerful defense but it can only save you for some time so remember you are not immune to enemy fire. </a:t>
            </a: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15" name="Picture Placeholder 14">
            <a:extLst>
              <a:ext uri="{FF2B5EF4-FFF2-40B4-BE49-F238E27FC236}">
                <a16:creationId xmlns:a16="http://schemas.microsoft.com/office/drawing/2014/main" id="{27E38A88-9CB0-41FF-96C1-DDAA29EFA75A}"/>
              </a:ext>
            </a:extLst>
          </p:cNvPr>
          <p:cNvPicPr>
            <a:picLocks noGrp="1" noChangeAspect="1"/>
          </p:cNvPicPr>
          <p:nvPr>
            <p:ph type="pic" sz="quarter" idx="15"/>
          </p:nvPr>
        </p:nvPicPr>
        <p:blipFill>
          <a:blip r:embed="rId2"/>
          <a:srcRect l="5483" r="5483"/>
          <a:stretch>
            <a:fillRect/>
          </a:stretch>
        </p:blipFill>
        <p:spPr/>
      </p:pic>
    </p:spTree>
    <p:extLst>
      <p:ext uri="{BB962C8B-B14F-4D97-AF65-F5344CB8AC3E}">
        <p14:creationId xmlns:p14="http://schemas.microsoft.com/office/powerpoint/2010/main" val="306689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48D6B8C-4934-4711-A293-AE930502F263}"/>
              </a:ext>
            </a:extLst>
          </p:cNvPr>
          <p:cNvPicPr>
            <a:picLocks noGrp="1" noChangeAspect="1"/>
          </p:cNvPicPr>
          <p:nvPr>
            <p:ph type="pic" sz="quarter" idx="18"/>
          </p:nvPr>
        </p:nvPicPr>
        <p:blipFill>
          <a:blip r:embed="rId2"/>
          <a:srcRect t="2317" b="2317"/>
          <a:stretch>
            <a:fillRect/>
          </a:stretch>
        </p:blipFill>
        <p:spPr/>
      </p:pic>
      <p:sp>
        <p:nvSpPr>
          <p:cNvPr id="3" name="Title 2">
            <a:extLst>
              <a:ext uri="{FF2B5EF4-FFF2-40B4-BE49-F238E27FC236}">
                <a16:creationId xmlns:a16="http://schemas.microsoft.com/office/drawing/2014/main" id="{4CBB2283-5629-475D-9657-D917155DF5E9}"/>
              </a:ext>
            </a:extLst>
          </p:cNvPr>
          <p:cNvSpPr>
            <a:spLocks noGrp="1"/>
          </p:cNvSpPr>
          <p:nvPr>
            <p:ph type="title"/>
          </p:nvPr>
        </p:nvSpPr>
        <p:spPr/>
        <p:txBody>
          <a:bodyPr/>
          <a:lstStyle/>
          <a:p>
            <a:r>
              <a:rPr lang="en-US" dirty="0"/>
              <a:t>Language/Tools</a:t>
            </a:r>
            <a:endParaRPr lang="en-IN" dirty="0"/>
          </a:p>
        </p:txBody>
      </p:sp>
      <p:sp>
        <p:nvSpPr>
          <p:cNvPr id="5" name="Slide Number Placeholder 4">
            <a:extLst>
              <a:ext uri="{FF2B5EF4-FFF2-40B4-BE49-F238E27FC236}">
                <a16:creationId xmlns:a16="http://schemas.microsoft.com/office/drawing/2014/main" id="{9B24CC34-ED3E-4A26-B29A-5204457FCA1F}"/>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6" name="Text Placeholder 5">
            <a:extLst>
              <a:ext uri="{FF2B5EF4-FFF2-40B4-BE49-F238E27FC236}">
                <a16:creationId xmlns:a16="http://schemas.microsoft.com/office/drawing/2014/main" id="{809B61ED-3B85-4391-BBB4-94D59A8A782E}"/>
              </a:ext>
            </a:extLst>
          </p:cNvPr>
          <p:cNvSpPr>
            <a:spLocks noGrp="1"/>
          </p:cNvSpPr>
          <p:nvPr>
            <p:ph type="body" sz="quarter" idx="15"/>
          </p:nvPr>
        </p:nvSpPr>
        <p:spPr>
          <a:xfrm>
            <a:off x="793406" y="3917877"/>
            <a:ext cx="4548187" cy="1004225"/>
          </a:xfrm>
        </p:spPr>
        <p:txBody>
          <a:bodyPr>
            <a:normAutofit lnSpcReduction="10000"/>
          </a:bodyPr>
          <a:lstStyle/>
          <a:p>
            <a:r>
              <a:rPr lang="en-US" dirty="0"/>
              <a:t>Pygame</a:t>
            </a:r>
          </a:p>
          <a:p>
            <a:r>
              <a:rPr lang="en-US" dirty="0"/>
              <a:t>OS</a:t>
            </a:r>
          </a:p>
          <a:p>
            <a:r>
              <a:rPr lang="en-US" dirty="0"/>
              <a:t>Time</a:t>
            </a:r>
          </a:p>
          <a:p>
            <a:r>
              <a:rPr lang="en-US" dirty="0"/>
              <a:t>Random</a:t>
            </a:r>
          </a:p>
        </p:txBody>
      </p:sp>
      <p:sp>
        <p:nvSpPr>
          <p:cNvPr id="7" name="Text Placeholder 6">
            <a:extLst>
              <a:ext uri="{FF2B5EF4-FFF2-40B4-BE49-F238E27FC236}">
                <a16:creationId xmlns:a16="http://schemas.microsoft.com/office/drawing/2014/main" id="{AAC2B4D0-2643-4E9D-B548-BA9FAE788107}"/>
              </a:ext>
            </a:extLst>
          </p:cNvPr>
          <p:cNvSpPr>
            <a:spLocks noGrp="1"/>
          </p:cNvSpPr>
          <p:nvPr>
            <p:ph type="body" sz="quarter" idx="16"/>
          </p:nvPr>
        </p:nvSpPr>
        <p:spPr>
          <a:xfrm>
            <a:off x="811115" y="2374900"/>
            <a:ext cx="4565650" cy="332789"/>
          </a:xfrm>
        </p:spPr>
        <p:txBody>
          <a:bodyPr/>
          <a:lstStyle/>
          <a:p>
            <a:r>
              <a:rPr lang="en-US" dirty="0"/>
              <a:t>Language Used:</a:t>
            </a:r>
            <a:endParaRPr lang="en-IN" dirty="0"/>
          </a:p>
        </p:txBody>
      </p:sp>
      <p:sp>
        <p:nvSpPr>
          <p:cNvPr id="8" name="Text Placeholder 7">
            <a:extLst>
              <a:ext uri="{FF2B5EF4-FFF2-40B4-BE49-F238E27FC236}">
                <a16:creationId xmlns:a16="http://schemas.microsoft.com/office/drawing/2014/main" id="{1E3A26D3-0B91-4F44-83F5-DC6A84BEEF0C}"/>
              </a:ext>
            </a:extLst>
          </p:cNvPr>
          <p:cNvSpPr>
            <a:spLocks noGrp="1"/>
          </p:cNvSpPr>
          <p:nvPr>
            <p:ph type="body" sz="quarter" idx="17"/>
          </p:nvPr>
        </p:nvSpPr>
        <p:spPr>
          <a:xfrm>
            <a:off x="830067" y="2808054"/>
            <a:ext cx="4583113" cy="689525"/>
          </a:xfrm>
        </p:spPr>
        <p:txBody>
          <a:bodyPr/>
          <a:lstStyle/>
          <a:p>
            <a:pPr marL="285750" indent="-285750">
              <a:buFont typeface="Arial" panose="020B0604020202020204" pitchFamily="34" charset="0"/>
              <a:buChar char="•"/>
            </a:pPr>
            <a:r>
              <a:rPr lang="en-US" dirty="0"/>
              <a:t>PYTHON 3.9.0</a:t>
            </a:r>
            <a:endParaRPr lang="en-IN" dirty="0"/>
          </a:p>
        </p:txBody>
      </p:sp>
      <p:sp>
        <p:nvSpPr>
          <p:cNvPr id="11" name="Text Placeholder 6">
            <a:extLst>
              <a:ext uri="{FF2B5EF4-FFF2-40B4-BE49-F238E27FC236}">
                <a16:creationId xmlns:a16="http://schemas.microsoft.com/office/drawing/2014/main" id="{C4E77EBD-B92E-4240-834E-1075252B1EBA}"/>
              </a:ext>
            </a:extLst>
          </p:cNvPr>
          <p:cNvSpPr txBox="1">
            <a:spLocks/>
          </p:cNvSpPr>
          <p:nvPr/>
        </p:nvSpPr>
        <p:spPr>
          <a:xfrm>
            <a:off x="811115" y="3431549"/>
            <a:ext cx="4565650" cy="33278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Modules Used:</a:t>
            </a:r>
            <a:endParaRPr lang="en-IN" dirty="0"/>
          </a:p>
        </p:txBody>
      </p:sp>
      <p:sp>
        <p:nvSpPr>
          <p:cNvPr id="12" name="Text Placeholder 6">
            <a:extLst>
              <a:ext uri="{FF2B5EF4-FFF2-40B4-BE49-F238E27FC236}">
                <a16:creationId xmlns:a16="http://schemas.microsoft.com/office/drawing/2014/main" id="{F6A74EFE-5918-4934-AE76-4119BE922E90}"/>
              </a:ext>
            </a:extLst>
          </p:cNvPr>
          <p:cNvSpPr txBox="1">
            <a:spLocks/>
          </p:cNvSpPr>
          <p:nvPr/>
        </p:nvSpPr>
        <p:spPr>
          <a:xfrm>
            <a:off x="828578" y="5234523"/>
            <a:ext cx="4565650" cy="33278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 Used:</a:t>
            </a:r>
            <a:endParaRPr lang="en-IN" dirty="0"/>
          </a:p>
        </p:txBody>
      </p:sp>
      <p:sp>
        <p:nvSpPr>
          <p:cNvPr id="13" name="Text Placeholder 5">
            <a:extLst>
              <a:ext uri="{FF2B5EF4-FFF2-40B4-BE49-F238E27FC236}">
                <a16:creationId xmlns:a16="http://schemas.microsoft.com/office/drawing/2014/main" id="{F12595D9-5DFA-4725-A76D-1DEF174E2EF0}"/>
              </a:ext>
            </a:extLst>
          </p:cNvPr>
          <p:cNvSpPr txBox="1">
            <a:spLocks/>
          </p:cNvSpPr>
          <p:nvPr/>
        </p:nvSpPr>
        <p:spPr>
          <a:xfrm>
            <a:off x="793406" y="5679832"/>
            <a:ext cx="4548187" cy="712456"/>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PyCharm</a:t>
            </a:r>
          </a:p>
          <a:p>
            <a:r>
              <a:rPr lang="en-US" dirty="0"/>
              <a:t>Visual Studio Code</a:t>
            </a:r>
          </a:p>
        </p:txBody>
      </p:sp>
    </p:spTree>
    <p:extLst>
      <p:ext uri="{BB962C8B-B14F-4D97-AF65-F5344CB8AC3E}">
        <p14:creationId xmlns:p14="http://schemas.microsoft.com/office/powerpoint/2010/main" val="317077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Game Assets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p:txBody>
          <a:bodyPr/>
          <a:lstStyle/>
          <a:p>
            <a:r>
              <a:rPr lang="en-US" dirty="0"/>
              <a:t>Pictures and sprites of our game.</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5</a:t>
            </a:fld>
            <a:endParaRPr lang="ru-RU" dirty="0"/>
          </a:p>
        </p:txBody>
      </p:sp>
      <p:pic>
        <p:nvPicPr>
          <p:cNvPr id="9" name="Picture 8">
            <a:extLst>
              <a:ext uri="{FF2B5EF4-FFF2-40B4-BE49-F238E27FC236}">
                <a16:creationId xmlns:a16="http://schemas.microsoft.com/office/drawing/2014/main" id="{61EE87FA-313A-4E2A-A4BD-AFA27D412065}"/>
              </a:ext>
            </a:extLst>
          </p:cNvPr>
          <p:cNvPicPr>
            <a:picLocks noChangeAspect="1"/>
          </p:cNvPicPr>
          <p:nvPr/>
        </p:nvPicPr>
        <p:blipFill>
          <a:blip r:embed="rId2"/>
          <a:stretch>
            <a:fillRect/>
          </a:stretch>
        </p:blipFill>
        <p:spPr>
          <a:xfrm>
            <a:off x="948154" y="3102295"/>
            <a:ext cx="952381" cy="857143"/>
          </a:xfrm>
          <a:prstGeom prst="rect">
            <a:avLst/>
          </a:prstGeom>
        </p:spPr>
      </p:pic>
      <p:pic>
        <p:nvPicPr>
          <p:cNvPr id="14" name="Picture 13">
            <a:extLst>
              <a:ext uri="{FF2B5EF4-FFF2-40B4-BE49-F238E27FC236}">
                <a16:creationId xmlns:a16="http://schemas.microsoft.com/office/drawing/2014/main" id="{C3E62379-A574-43C8-8B2C-656F36470712}"/>
              </a:ext>
            </a:extLst>
          </p:cNvPr>
          <p:cNvPicPr>
            <a:picLocks noChangeAspect="1"/>
          </p:cNvPicPr>
          <p:nvPr/>
        </p:nvPicPr>
        <p:blipFill>
          <a:blip r:embed="rId3"/>
          <a:stretch>
            <a:fillRect/>
          </a:stretch>
        </p:blipFill>
        <p:spPr>
          <a:xfrm>
            <a:off x="5989537" y="3324517"/>
            <a:ext cx="825397" cy="634921"/>
          </a:xfrm>
          <a:prstGeom prst="rect">
            <a:avLst/>
          </a:prstGeom>
        </p:spPr>
      </p:pic>
      <p:pic>
        <p:nvPicPr>
          <p:cNvPr id="16" name="Picture 15">
            <a:extLst>
              <a:ext uri="{FF2B5EF4-FFF2-40B4-BE49-F238E27FC236}">
                <a16:creationId xmlns:a16="http://schemas.microsoft.com/office/drawing/2014/main" id="{ADB55914-FB8F-4D54-B440-240BD22F96D8}"/>
              </a:ext>
            </a:extLst>
          </p:cNvPr>
          <p:cNvPicPr>
            <a:picLocks noChangeAspect="1"/>
          </p:cNvPicPr>
          <p:nvPr/>
        </p:nvPicPr>
        <p:blipFill>
          <a:blip r:embed="rId4"/>
          <a:stretch>
            <a:fillRect/>
          </a:stretch>
        </p:blipFill>
        <p:spPr>
          <a:xfrm>
            <a:off x="3575645" y="3197533"/>
            <a:ext cx="1015873" cy="761905"/>
          </a:xfrm>
          <a:prstGeom prst="rect">
            <a:avLst/>
          </a:prstGeom>
        </p:spPr>
      </p:pic>
      <p:pic>
        <p:nvPicPr>
          <p:cNvPr id="18" name="Picture 17">
            <a:extLst>
              <a:ext uri="{FF2B5EF4-FFF2-40B4-BE49-F238E27FC236}">
                <a16:creationId xmlns:a16="http://schemas.microsoft.com/office/drawing/2014/main" id="{99EE8A84-92D6-4D73-8F34-380631126EF9}"/>
              </a:ext>
            </a:extLst>
          </p:cNvPr>
          <p:cNvPicPr>
            <a:picLocks noChangeAspect="1"/>
          </p:cNvPicPr>
          <p:nvPr/>
        </p:nvPicPr>
        <p:blipFill>
          <a:blip r:embed="rId5"/>
          <a:stretch>
            <a:fillRect/>
          </a:stretch>
        </p:blipFill>
        <p:spPr>
          <a:xfrm>
            <a:off x="8046792" y="3387938"/>
            <a:ext cx="762000" cy="571500"/>
          </a:xfrm>
          <a:prstGeom prst="rect">
            <a:avLst/>
          </a:prstGeom>
        </p:spPr>
      </p:pic>
      <p:pic>
        <p:nvPicPr>
          <p:cNvPr id="22" name="Picture 21">
            <a:extLst>
              <a:ext uri="{FF2B5EF4-FFF2-40B4-BE49-F238E27FC236}">
                <a16:creationId xmlns:a16="http://schemas.microsoft.com/office/drawing/2014/main" id="{4818842C-9F49-4096-8DCB-F881BF24CD93}"/>
              </a:ext>
            </a:extLst>
          </p:cNvPr>
          <p:cNvPicPr>
            <a:picLocks noChangeAspect="1"/>
          </p:cNvPicPr>
          <p:nvPr/>
        </p:nvPicPr>
        <p:blipFill>
          <a:blip r:embed="rId6"/>
          <a:stretch>
            <a:fillRect/>
          </a:stretch>
        </p:blipFill>
        <p:spPr>
          <a:xfrm>
            <a:off x="1584914" y="3217507"/>
            <a:ext cx="1269841" cy="1142857"/>
          </a:xfrm>
          <a:prstGeom prst="rect">
            <a:avLst/>
          </a:prstGeom>
        </p:spPr>
      </p:pic>
      <p:pic>
        <p:nvPicPr>
          <p:cNvPr id="24" name="Picture 23">
            <a:extLst>
              <a:ext uri="{FF2B5EF4-FFF2-40B4-BE49-F238E27FC236}">
                <a16:creationId xmlns:a16="http://schemas.microsoft.com/office/drawing/2014/main" id="{73952E47-4A87-42DE-9915-BAF33B0737F1}"/>
              </a:ext>
            </a:extLst>
          </p:cNvPr>
          <p:cNvPicPr>
            <a:picLocks noChangeAspect="1"/>
          </p:cNvPicPr>
          <p:nvPr/>
        </p:nvPicPr>
        <p:blipFill>
          <a:blip r:embed="rId7"/>
          <a:stretch>
            <a:fillRect/>
          </a:stretch>
        </p:blipFill>
        <p:spPr>
          <a:xfrm>
            <a:off x="6550246" y="3197533"/>
            <a:ext cx="1269841" cy="1142857"/>
          </a:xfrm>
          <a:prstGeom prst="rect">
            <a:avLst/>
          </a:prstGeom>
        </p:spPr>
      </p:pic>
      <p:pic>
        <p:nvPicPr>
          <p:cNvPr id="26" name="Picture 25">
            <a:extLst>
              <a:ext uri="{FF2B5EF4-FFF2-40B4-BE49-F238E27FC236}">
                <a16:creationId xmlns:a16="http://schemas.microsoft.com/office/drawing/2014/main" id="{7569797D-B682-4A89-9053-9BE2784D3BEE}"/>
              </a:ext>
            </a:extLst>
          </p:cNvPr>
          <p:cNvPicPr>
            <a:picLocks noChangeAspect="1"/>
          </p:cNvPicPr>
          <p:nvPr/>
        </p:nvPicPr>
        <p:blipFill>
          <a:blip r:embed="rId8"/>
          <a:stretch>
            <a:fillRect/>
          </a:stretch>
        </p:blipFill>
        <p:spPr>
          <a:xfrm>
            <a:off x="4401639" y="3195056"/>
            <a:ext cx="1269841" cy="1142857"/>
          </a:xfrm>
          <a:prstGeom prst="rect">
            <a:avLst/>
          </a:prstGeom>
        </p:spPr>
      </p:pic>
      <p:pic>
        <p:nvPicPr>
          <p:cNvPr id="28" name="Picture 27">
            <a:extLst>
              <a:ext uri="{FF2B5EF4-FFF2-40B4-BE49-F238E27FC236}">
                <a16:creationId xmlns:a16="http://schemas.microsoft.com/office/drawing/2014/main" id="{CF7DFC6E-C543-4768-8719-68E7A116597B}"/>
              </a:ext>
            </a:extLst>
          </p:cNvPr>
          <p:cNvPicPr>
            <a:picLocks noChangeAspect="1"/>
          </p:cNvPicPr>
          <p:nvPr/>
        </p:nvPicPr>
        <p:blipFill>
          <a:blip r:embed="rId9"/>
          <a:stretch>
            <a:fillRect/>
          </a:stretch>
        </p:blipFill>
        <p:spPr>
          <a:xfrm>
            <a:off x="8292536" y="3154716"/>
            <a:ext cx="1269841" cy="1142857"/>
          </a:xfrm>
          <a:prstGeom prst="rect">
            <a:avLst/>
          </a:prstGeom>
        </p:spPr>
      </p:pic>
      <p:sp>
        <p:nvSpPr>
          <p:cNvPr id="29" name="TextBox 28">
            <a:extLst>
              <a:ext uri="{FF2B5EF4-FFF2-40B4-BE49-F238E27FC236}">
                <a16:creationId xmlns:a16="http://schemas.microsoft.com/office/drawing/2014/main" id="{AA40CDA9-ADDF-41AB-875D-B9BE3C730FF6}"/>
              </a:ext>
            </a:extLst>
          </p:cNvPr>
          <p:cNvSpPr txBox="1"/>
          <p:nvPr/>
        </p:nvSpPr>
        <p:spPr>
          <a:xfrm>
            <a:off x="200968" y="2701369"/>
            <a:ext cx="2262158" cy="369332"/>
          </a:xfrm>
          <a:prstGeom prst="rect">
            <a:avLst/>
          </a:prstGeom>
          <a:noFill/>
        </p:spPr>
        <p:txBody>
          <a:bodyPr wrap="none" rtlCol="0">
            <a:spAutoFit/>
          </a:bodyPr>
          <a:lstStyle/>
          <a:p>
            <a:r>
              <a:rPr lang="en-US" dirty="0"/>
              <a:t>Defender (Our Ship)</a:t>
            </a:r>
            <a:endParaRPr lang="en-IN" dirty="0"/>
          </a:p>
        </p:txBody>
      </p:sp>
      <p:sp>
        <p:nvSpPr>
          <p:cNvPr id="30" name="TextBox 29">
            <a:extLst>
              <a:ext uri="{FF2B5EF4-FFF2-40B4-BE49-F238E27FC236}">
                <a16:creationId xmlns:a16="http://schemas.microsoft.com/office/drawing/2014/main" id="{D0921B4A-F125-4E3D-B404-F873A6D6C6FC}"/>
              </a:ext>
            </a:extLst>
          </p:cNvPr>
          <p:cNvSpPr txBox="1"/>
          <p:nvPr/>
        </p:nvSpPr>
        <p:spPr>
          <a:xfrm>
            <a:off x="1584914" y="4074450"/>
            <a:ext cx="1484381" cy="369332"/>
          </a:xfrm>
          <a:prstGeom prst="rect">
            <a:avLst/>
          </a:prstGeom>
          <a:noFill/>
        </p:spPr>
        <p:txBody>
          <a:bodyPr wrap="none" rtlCol="0">
            <a:spAutoFit/>
          </a:bodyPr>
          <a:lstStyle/>
          <a:p>
            <a:r>
              <a:rPr lang="en-US" dirty="0"/>
              <a:t>Yellow Laser</a:t>
            </a:r>
            <a:endParaRPr lang="en-IN" dirty="0"/>
          </a:p>
        </p:txBody>
      </p:sp>
      <p:sp>
        <p:nvSpPr>
          <p:cNvPr id="31" name="TextBox 30">
            <a:extLst>
              <a:ext uri="{FF2B5EF4-FFF2-40B4-BE49-F238E27FC236}">
                <a16:creationId xmlns:a16="http://schemas.microsoft.com/office/drawing/2014/main" id="{0F64765C-1B7D-4C58-8ED2-748599B49F12}"/>
              </a:ext>
            </a:extLst>
          </p:cNvPr>
          <p:cNvSpPr txBox="1"/>
          <p:nvPr/>
        </p:nvSpPr>
        <p:spPr>
          <a:xfrm>
            <a:off x="3167590" y="2701369"/>
            <a:ext cx="2287806" cy="369332"/>
          </a:xfrm>
          <a:prstGeom prst="rect">
            <a:avLst/>
          </a:prstGeom>
          <a:noFill/>
        </p:spPr>
        <p:txBody>
          <a:bodyPr wrap="none" rtlCol="0">
            <a:spAutoFit/>
          </a:bodyPr>
          <a:lstStyle/>
          <a:p>
            <a:r>
              <a:rPr lang="en-US" dirty="0"/>
              <a:t>Green (Enemy Ship)</a:t>
            </a:r>
            <a:endParaRPr lang="en-IN" dirty="0"/>
          </a:p>
        </p:txBody>
      </p:sp>
      <p:sp>
        <p:nvSpPr>
          <p:cNvPr id="32" name="TextBox 31">
            <a:extLst>
              <a:ext uri="{FF2B5EF4-FFF2-40B4-BE49-F238E27FC236}">
                <a16:creationId xmlns:a16="http://schemas.microsoft.com/office/drawing/2014/main" id="{714B91C3-3FED-4426-BEEF-14142E7C0DF0}"/>
              </a:ext>
            </a:extLst>
          </p:cNvPr>
          <p:cNvSpPr txBox="1"/>
          <p:nvPr/>
        </p:nvSpPr>
        <p:spPr>
          <a:xfrm>
            <a:off x="5550109" y="2701369"/>
            <a:ext cx="2108269" cy="369332"/>
          </a:xfrm>
          <a:prstGeom prst="rect">
            <a:avLst/>
          </a:prstGeom>
          <a:noFill/>
        </p:spPr>
        <p:txBody>
          <a:bodyPr wrap="none" rtlCol="0">
            <a:spAutoFit/>
          </a:bodyPr>
          <a:lstStyle/>
          <a:p>
            <a:r>
              <a:rPr lang="en-US" dirty="0"/>
              <a:t>Blue (Enemy Ship)</a:t>
            </a:r>
            <a:endParaRPr lang="en-IN" dirty="0"/>
          </a:p>
        </p:txBody>
      </p:sp>
      <p:sp>
        <p:nvSpPr>
          <p:cNvPr id="33" name="TextBox 32">
            <a:extLst>
              <a:ext uri="{FF2B5EF4-FFF2-40B4-BE49-F238E27FC236}">
                <a16:creationId xmlns:a16="http://schemas.microsoft.com/office/drawing/2014/main" id="{BD92462A-A569-4938-84EC-15BABFD18D68}"/>
              </a:ext>
            </a:extLst>
          </p:cNvPr>
          <p:cNvSpPr txBox="1"/>
          <p:nvPr/>
        </p:nvSpPr>
        <p:spPr>
          <a:xfrm>
            <a:off x="7820087" y="2701369"/>
            <a:ext cx="2069797" cy="369332"/>
          </a:xfrm>
          <a:prstGeom prst="rect">
            <a:avLst/>
          </a:prstGeom>
          <a:noFill/>
        </p:spPr>
        <p:txBody>
          <a:bodyPr wrap="none" rtlCol="0">
            <a:spAutoFit/>
          </a:bodyPr>
          <a:lstStyle/>
          <a:p>
            <a:r>
              <a:rPr lang="en-US" dirty="0"/>
              <a:t>Red (Enemy Ship)</a:t>
            </a:r>
            <a:endParaRPr lang="en-IN" dirty="0"/>
          </a:p>
        </p:txBody>
      </p:sp>
      <p:sp>
        <p:nvSpPr>
          <p:cNvPr id="34" name="TextBox 33">
            <a:extLst>
              <a:ext uri="{FF2B5EF4-FFF2-40B4-BE49-F238E27FC236}">
                <a16:creationId xmlns:a16="http://schemas.microsoft.com/office/drawing/2014/main" id="{2DF634DC-74B8-4A02-8BF6-8B763C32D7FD}"/>
              </a:ext>
            </a:extLst>
          </p:cNvPr>
          <p:cNvSpPr txBox="1"/>
          <p:nvPr/>
        </p:nvSpPr>
        <p:spPr>
          <a:xfrm>
            <a:off x="4363002" y="4074050"/>
            <a:ext cx="1467068" cy="369332"/>
          </a:xfrm>
          <a:prstGeom prst="rect">
            <a:avLst/>
          </a:prstGeom>
          <a:noFill/>
        </p:spPr>
        <p:txBody>
          <a:bodyPr wrap="none" rtlCol="0">
            <a:spAutoFit/>
          </a:bodyPr>
          <a:lstStyle/>
          <a:p>
            <a:r>
              <a:rPr lang="en-US" dirty="0"/>
              <a:t>Green Laser</a:t>
            </a:r>
            <a:endParaRPr lang="en-IN" dirty="0"/>
          </a:p>
        </p:txBody>
      </p:sp>
      <p:sp>
        <p:nvSpPr>
          <p:cNvPr id="35" name="TextBox 34">
            <a:extLst>
              <a:ext uri="{FF2B5EF4-FFF2-40B4-BE49-F238E27FC236}">
                <a16:creationId xmlns:a16="http://schemas.microsoft.com/office/drawing/2014/main" id="{E476E4F5-0901-46BB-AAA4-C06BD068C113}"/>
              </a:ext>
            </a:extLst>
          </p:cNvPr>
          <p:cNvSpPr txBox="1"/>
          <p:nvPr/>
        </p:nvSpPr>
        <p:spPr>
          <a:xfrm>
            <a:off x="6520522" y="4017265"/>
            <a:ext cx="1287532" cy="369332"/>
          </a:xfrm>
          <a:prstGeom prst="rect">
            <a:avLst/>
          </a:prstGeom>
          <a:noFill/>
        </p:spPr>
        <p:txBody>
          <a:bodyPr wrap="none" rtlCol="0">
            <a:spAutoFit/>
          </a:bodyPr>
          <a:lstStyle/>
          <a:p>
            <a:r>
              <a:rPr lang="en-US" dirty="0"/>
              <a:t>Blue Laser</a:t>
            </a:r>
            <a:endParaRPr lang="en-IN" dirty="0"/>
          </a:p>
        </p:txBody>
      </p:sp>
      <p:sp>
        <p:nvSpPr>
          <p:cNvPr id="36" name="TextBox 35">
            <a:extLst>
              <a:ext uri="{FF2B5EF4-FFF2-40B4-BE49-F238E27FC236}">
                <a16:creationId xmlns:a16="http://schemas.microsoft.com/office/drawing/2014/main" id="{2D9F2DE7-A0B8-47C1-9F61-0668BB4593E9}"/>
              </a:ext>
            </a:extLst>
          </p:cNvPr>
          <p:cNvSpPr txBox="1"/>
          <p:nvPr/>
        </p:nvSpPr>
        <p:spPr>
          <a:xfrm>
            <a:off x="8313317" y="4015062"/>
            <a:ext cx="1249060" cy="369332"/>
          </a:xfrm>
          <a:prstGeom prst="rect">
            <a:avLst/>
          </a:prstGeom>
          <a:noFill/>
        </p:spPr>
        <p:txBody>
          <a:bodyPr wrap="none" rtlCol="0">
            <a:spAutoFit/>
          </a:bodyPr>
          <a:lstStyle/>
          <a:p>
            <a:r>
              <a:rPr lang="en-US" dirty="0"/>
              <a:t>Red Laser</a:t>
            </a:r>
            <a:endParaRPr lang="en-IN" dirty="0"/>
          </a:p>
        </p:txBody>
      </p:sp>
      <p:pic>
        <p:nvPicPr>
          <p:cNvPr id="38" name="Picture 37">
            <a:extLst>
              <a:ext uri="{FF2B5EF4-FFF2-40B4-BE49-F238E27FC236}">
                <a16:creationId xmlns:a16="http://schemas.microsoft.com/office/drawing/2014/main" id="{F199E518-84AA-4C0E-8CBB-12C5A45AB8FD}"/>
              </a:ext>
            </a:extLst>
          </p:cNvPr>
          <p:cNvPicPr>
            <a:picLocks noChangeAspect="1"/>
          </p:cNvPicPr>
          <p:nvPr/>
        </p:nvPicPr>
        <p:blipFill rotWithShape="1">
          <a:blip r:embed="rId10"/>
          <a:srcRect l="28604" t="35591" r="26560" b="21603"/>
          <a:stretch/>
        </p:blipFill>
        <p:spPr>
          <a:xfrm>
            <a:off x="9925986" y="3217508"/>
            <a:ext cx="2137495" cy="2180404"/>
          </a:xfrm>
          <a:prstGeom prst="rect">
            <a:avLst/>
          </a:prstGeom>
        </p:spPr>
      </p:pic>
      <p:sp>
        <p:nvSpPr>
          <p:cNvPr id="39" name="TextBox 38">
            <a:extLst>
              <a:ext uri="{FF2B5EF4-FFF2-40B4-BE49-F238E27FC236}">
                <a16:creationId xmlns:a16="http://schemas.microsoft.com/office/drawing/2014/main" id="{A565C6E3-3E01-48DC-B131-3D1556D7869C}"/>
              </a:ext>
            </a:extLst>
          </p:cNvPr>
          <p:cNvSpPr txBox="1"/>
          <p:nvPr/>
        </p:nvSpPr>
        <p:spPr>
          <a:xfrm>
            <a:off x="10314294" y="2701369"/>
            <a:ext cx="1415772" cy="369332"/>
          </a:xfrm>
          <a:prstGeom prst="rect">
            <a:avLst/>
          </a:prstGeom>
          <a:noFill/>
        </p:spPr>
        <p:txBody>
          <a:bodyPr wrap="none" rtlCol="0">
            <a:spAutoFit/>
          </a:bodyPr>
          <a:lstStyle/>
          <a:p>
            <a:r>
              <a:rPr lang="en-US" dirty="0"/>
              <a:t>Background</a:t>
            </a:r>
          </a:p>
        </p:txBody>
      </p:sp>
    </p:spTree>
    <p:extLst>
      <p:ext uri="{BB962C8B-B14F-4D97-AF65-F5344CB8AC3E}">
        <p14:creationId xmlns:p14="http://schemas.microsoft.com/office/powerpoint/2010/main" val="228721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a:xfrm>
            <a:off x="563479" y="682924"/>
            <a:ext cx="10515600" cy="676275"/>
          </a:xfrm>
        </p:spPr>
        <p:txBody>
          <a:bodyPr/>
          <a:lstStyle/>
          <a:p>
            <a:r>
              <a:rPr lang="en-US" dirty="0"/>
              <a:t>Flow Chart</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6</a:t>
            </a:fld>
            <a:endParaRPr lang="ru-RU" dirty="0"/>
          </a:p>
        </p:txBody>
      </p:sp>
      <p:pic>
        <p:nvPicPr>
          <p:cNvPr id="14" name="Picture 13">
            <a:extLst>
              <a:ext uri="{FF2B5EF4-FFF2-40B4-BE49-F238E27FC236}">
                <a16:creationId xmlns:a16="http://schemas.microsoft.com/office/drawing/2014/main" id="{7ED7C782-B959-4149-A052-89EB7B34A3C8}"/>
              </a:ext>
            </a:extLst>
          </p:cNvPr>
          <p:cNvPicPr>
            <a:picLocks noChangeAspect="1"/>
          </p:cNvPicPr>
          <p:nvPr/>
        </p:nvPicPr>
        <p:blipFill rotWithShape="1">
          <a:blip r:embed="rId2"/>
          <a:srcRect l="2457" t="2880" r="2457" b="2727"/>
          <a:stretch/>
        </p:blipFill>
        <p:spPr>
          <a:xfrm>
            <a:off x="3595900" y="1747594"/>
            <a:ext cx="4450757" cy="4968363"/>
          </a:xfrm>
          <a:prstGeom prst="rect">
            <a:avLst/>
          </a:prstGeom>
        </p:spPr>
      </p:pic>
    </p:spTree>
    <p:extLst>
      <p:ext uri="{BB962C8B-B14F-4D97-AF65-F5344CB8AC3E}">
        <p14:creationId xmlns:p14="http://schemas.microsoft.com/office/powerpoint/2010/main" val="395350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0B87-AEF9-4F58-BDDB-ED1FAA75E84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8228B0F-E25A-4304-812B-30C16417A7D8}"/>
              </a:ext>
            </a:extLst>
          </p:cNvPr>
          <p:cNvSpPr>
            <a:spLocks noGrp="1"/>
          </p:cNvSpPr>
          <p:nvPr>
            <p:ph type="body" idx="1"/>
          </p:nvPr>
        </p:nvSpPr>
        <p:spPr/>
        <p:txBody>
          <a:bodyPr>
            <a:normAutofit fontScale="92500" lnSpcReduction="20000"/>
          </a:bodyPr>
          <a:lstStyle/>
          <a:p>
            <a:endParaRPr lang="en-IN"/>
          </a:p>
        </p:txBody>
      </p:sp>
      <p:sp>
        <p:nvSpPr>
          <p:cNvPr id="4" name="Footer Placeholder 3">
            <a:extLst>
              <a:ext uri="{FF2B5EF4-FFF2-40B4-BE49-F238E27FC236}">
                <a16:creationId xmlns:a16="http://schemas.microsoft.com/office/drawing/2014/main" id="{A30B1E4E-C84B-42D9-8C20-840C6577A789}"/>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FF449598-B7B5-4E87-8800-50F400846623}"/>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 Placeholder 5">
            <a:extLst>
              <a:ext uri="{FF2B5EF4-FFF2-40B4-BE49-F238E27FC236}">
                <a16:creationId xmlns:a16="http://schemas.microsoft.com/office/drawing/2014/main" id="{DCE965C5-B564-43FC-A4F1-0EBA985A96AC}"/>
              </a:ext>
            </a:extLst>
          </p:cNvPr>
          <p:cNvSpPr>
            <a:spLocks noGrp="1"/>
          </p:cNvSpPr>
          <p:nvPr>
            <p:ph type="body" sz="quarter" idx="16"/>
          </p:nvPr>
        </p:nvSpPr>
        <p:spPr/>
        <p:txBody>
          <a:bodyPr/>
          <a:lstStyle/>
          <a:p>
            <a:endParaRPr lang="en-IN"/>
          </a:p>
        </p:txBody>
      </p:sp>
      <p:sp>
        <p:nvSpPr>
          <p:cNvPr id="7" name="Text Placeholder 6">
            <a:extLst>
              <a:ext uri="{FF2B5EF4-FFF2-40B4-BE49-F238E27FC236}">
                <a16:creationId xmlns:a16="http://schemas.microsoft.com/office/drawing/2014/main" id="{DA740F9F-C0F7-4B71-9827-E9214D87A6CB}"/>
              </a:ext>
            </a:extLst>
          </p:cNvPr>
          <p:cNvSpPr>
            <a:spLocks noGrp="1"/>
          </p:cNvSpPr>
          <p:nvPr>
            <p:ph type="body" idx="18"/>
          </p:nvPr>
        </p:nvSpPr>
        <p:spPr/>
        <p:txBody>
          <a:bodyPr>
            <a:normAutofit fontScale="92500" lnSpcReduction="20000"/>
          </a:bodyPr>
          <a:lstStyle/>
          <a:p>
            <a:endParaRPr lang="en-IN"/>
          </a:p>
        </p:txBody>
      </p:sp>
      <p:sp>
        <p:nvSpPr>
          <p:cNvPr id="8" name="Text Placeholder 7">
            <a:extLst>
              <a:ext uri="{FF2B5EF4-FFF2-40B4-BE49-F238E27FC236}">
                <a16:creationId xmlns:a16="http://schemas.microsoft.com/office/drawing/2014/main" id="{AD37436B-DD7D-4888-9D0B-E1280FC33B0F}"/>
              </a:ext>
            </a:extLst>
          </p:cNvPr>
          <p:cNvSpPr>
            <a:spLocks noGrp="1"/>
          </p:cNvSpPr>
          <p:nvPr>
            <p:ph type="body" sz="quarter" idx="20"/>
          </p:nvPr>
        </p:nvSpPr>
        <p:spPr/>
        <p:txBody>
          <a:bodyPr/>
          <a:lstStyle/>
          <a:p>
            <a:endParaRPr lang="en-IN" dirty="0"/>
          </a:p>
        </p:txBody>
      </p:sp>
      <p:sp>
        <p:nvSpPr>
          <p:cNvPr id="9" name="Text Placeholder 8">
            <a:extLst>
              <a:ext uri="{FF2B5EF4-FFF2-40B4-BE49-F238E27FC236}">
                <a16:creationId xmlns:a16="http://schemas.microsoft.com/office/drawing/2014/main" id="{3E5644C8-116F-4AD8-BF93-35BAAF786FE0}"/>
              </a:ext>
            </a:extLst>
          </p:cNvPr>
          <p:cNvSpPr>
            <a:spLocks noGrp="1"/>
          </p:cNvSpPr>
          <p:nvPr>
            <p:ph type="body" sz="quarter" idx="21"/>
          </p:nvPr>
        </p:nvSpPr>
        <p:spPr/>
        <p:txBody>
          <a:bodyPr/>
          <a:lstStyle/>
          <a:p>
            <a:endParaRPr lang="en-IN"/>
          </a:p>
        </p:txBody>
      </p:sp>
      <p:pic>
        <p:nvPicPr>
          <p:cNvPr id="10" name="WhatsApp Video 2020-11-29 at 11.06.51 AM">
            <a:hlinkClick r:id="" action="ppaction://media"/>
            <a:extLst>
              <a:ext uri="{FF2B5EF4-FFF2-40B4-BE49-F238E27FC236}">
                <a16:creationId xmlns:a16="http://schemas.microsoft.com/office/drawing/2014/main" id="{6B6A640F-D94B-4944-920A-268EEEDE96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 y="0"/>
            <a:ext cx="12192000" cy="6858000"/>
          </a:xfrm>
          <a:prstGeom prst="rect">
            <a:avLst/>
          </a:prstGeom>
        </p:spPr>
      </p:pic>
    </p:spTree>
    <p:extLst>
      <p:ext uri="{BB962C8B-B14F-4D97-AF65-F5344CB8AC3E}">
        <p14:creationId xmlns:p14="http://schemas.microsoft.com/office/powerpoint/2010/main" val="320540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FUTURE SCOPE and IMPROVS</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5" name="TextBox 4">
            <a:extLst>
              <a:ext uri="{FF2B5EF4-FFF2-40B4-BE49-F238E27FC236}">
                <a16:creationId xmlns:a16="http://schemas.microsoft.com/office/drawing/2014/main" id="{39FF5F80-EA51-473D-A81B-9AFC04138956}"/>
              </a:ext>
            </a:extLst>
          </p:cNvPr>
          <p:cNvSpPr txBox="1"/>
          <p:nvPr/>
        </p:nvSpPr>
        <p:spPr>
          <a:xfrm>
            <a:off x="838200" y="1846555"/>
            <a:ext cx="64414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game can be further improved for multi-players.</a:t>
            </a:r>
          </a:p>
          <a:p>
            <a:pPr marL="285750" indent="-285750">
              <a:buFont typeface="Arial" panose="020B0604020202020204" pitchFamily="34" charset="0"/>
              <a:buChar char="•"/>
            </a:pPr>
            <a:r>
              <a:rPr lang="en-IN" dirty="0"/>
              <a:t>It can be modified to give a better user interface.</a:t>
            </a:r>
          </a:p>
          <a:p>
            <a:pPr marL="285750" indent="-285750">
              <a:buFont typeface="Arial" panose="020B0604020202020204" pitchFamily="34" charset="0"/>
              <a:buChar char="•"/>
            </a:pPr>
            <a:r>
              <a:rPr lang="en-IN" dirty="0"/>
              <a:t>More levels can be added in the game.</a:t>
            </a:r>
          </a:p>
          <a:p>
            <a:pPr marL="285750" indent="-285750">
              <a:buFont typeface="Arial" panose="020B0604020202020204" pitchFamily="34" charset="0"/>
              <a:buChar char="•"/>
            </a:pPr>
            <a:r>
              <a:rPr lang="en-IN" dirty="0"/>
              <a:t>A menu can also be added for providing different difficulty levels (Easy, Medium, Hard).</a:t>
            </a:r>
          </a:p>
          <a:p>
            <a:pPr marL="285750" indent="-285750">
              <a:buFont typeface="Arial" panose="020B0604020202020204" pitchFamily="34" charset="0"/>
              <a:buChar char="•"/>
            </a:pPr>
            <a:r>
              <a:rPr lang="en-IN" dirty="0"/>
              <a:t>More spaceships can also be added to provide a better gaming experience.</a:t>
            </a:r>
          </a:p>
        </p:txBody>
      </p:sp>
    </p:spTree>
    <p:extLst>
      <p:ext uri="{BB962C8B-B14F-4D97-AF65-F5344CB8AC3E}">
        <p14:creationId xmlns:p14="http://schemas.microsoft.com/office/powerpoint/2010/main" val="5958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REFRENCES</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5" name="TextBox 4">
            <a:extLst>
              <a:ext uri="{FF2B5EF4-FFF2-40B4-BE49-F238E27FC236}">
                <a16:creationId xmlns:a16="http://schemas.microsoft.com/office/drawing/2014/main" id="{FBEC1FDB-CDF1-46E8-9DF6-E97676E9318B}"/>
              </a:ext>
            </a:extLst>
          </p:cNvPr>
          <p:cNvSpPr txBox="1"/>
          <p:nvPr/>
        </p:nvSpPr>
        <p:spPr>
          <a:xfrm>
            <a:off x="838200" y="2041838"/>
            <a:ext cx="6098958" cy="4801314"/>
          </a:xfrm>
          <a:prstGeom prst="rect">
            <a:avLst/>
          </a:prstGeom>
          <a:noFill/>
        </p:spPr>
        <p:txBody>
          <a:bodyPr wrap="square">
            <a:spAutoFit/>
          </a:bodyPr>
          <a:lstStyle/>
          <a:p>
            <a:r>
              <a:rPr lang="en-IN" dirty="0">
                <a:hlinkClick r:id="rId2"/>
              </a:rPr>
              <a:t>https://www.pygame.org/</a:t>
            </a:r>
            <a:endParaRPr lang="en-IN" dirty="0"/>
          </a:p>
          <a:p>
            <a:endParaRPr lang="en-IN" dirty="0"/>
          </a:p>
          <a:p>
            <a:r>
              <a:rPr lang="en-IN" dirty="0">
                <a:hlinkClick r:id="rId3"/>
              </a:rPr>
              <a:t>https://www.geeksforgeeks.org/introduction-to-computer-graphics/</a:t>
            </a:r>
            <a:endParaRPr lang="en-IN" dirty="0"/>
          </a:p>
          <a:p>
            <a:endParaRPr lang="en-IN" dirty="0"/>
          </a:p>
          <a:p>
            <a:r>
              <a:rPr lang="en-IN" dirty="0">
                <a:hlinkClick r:id="rId4"/>
              </a:rPr>
              <a:t>https://pythonprogramming.net/pygame-python-3-part-1-intro/</a:t>
            </a:r>
            <a:endParaRPr lang="en-IN" dirty="0"/>
          </a:p>
          <a:p>
            <a:endParaRPr lang="en-IN" dirty="0"/>
          </a:p>
          <a:p>
            <a:r>
              <a:rPr lang="en-IN" dirty="0">
                <a:hlinkClick r:id="rId5"/>
              </a:rPr>
              <a:t>https://www.javatpoint.com/pygame</a:t>
            </a:r>
            <a:endParaRPr lang="en-IN" dirty="0"/>
          </a:p>
          <a:p>
            <a:endParaRPr lang="en-IN" dirty="0"/>
          </a:p>
          <a:p>
            <a:r>
              <a:rPr lang="en-IN" dirty="0">
                <a:hlinkClick r:id="rId6"/>
              </a:rPr>
              <a:t>https://www.researchgate.net/publication/343319593_THE_DESIGN_AND_IMPLEMENTATION_OF_THE_2D_ARCADE_GAME_DUAL_SPACE_INVADERS</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881301429"/>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502</TotalTime>
  <Words>442</Words>
  <Application>Microsoft Office PowerPoint</Application>
  <PresentationFormat>Widescreen</PresentationFormat>
  <Paragraphs>64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Office Theme</vt:lpstr>
      <vt:lpstr>Guardian of the Galaxy</vt:lpstr>
      <vt:lpstr>INTRODUCTION</vt:lpstr>
      <vt:lpstr>ABOUT THE GAME</vt:lpstr>
      <vt:lpstr>Language/Tools</vt:lpstr>
      <vt:lpstr>Game Assets</vt:lpstr>
      <vt:lpstr>Flow Chart</vt:lpstr>
      <vt:lpstr>PowerPoint Presentation</vt:lpstr>
      <vt:lpstr>FUTURE SCOPE and IMPROVS</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Lakshay Meena</dc:creator>
  <cp:lastModifiedBy>KUMAR SUNDARAM</cp:lastModifiedBy>
  <cp:revision>42</cp:revision>
  <dcterms:created xsi:type="dcterms:W3CDTF">2020-11-28T18:44:06Z</dcterms:created>
  <dcterms:modified xsi:type="dcterms:W3CDTF">2021-04-12T16:13:42Z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